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9" r:id="rId4"/>
    <p:sldId id="262" r:id="rId5"/>
    <p:sldId id="314" r:id="rId6"/>
    <p:sldId id="260" r:id="rId7"/>
    <p:sldId id="313" r:id="rId8"/>
    <p:sldId id="297" r:id="rId9"/>
    <p:sldId id="261" r:id="rId10"/>
    <p:sldId id="299" r:id="rId11"/>
    <p:sldId id="301" r:id="rId12"/>
    <p:sldId id="302" r:id="rId13"/>
    <p:sldId id="303" r:id="rId14"/>
    <p:sldId id="304" r:id="rId15"/>
    <p:sldId id="305" r:id="rId16"/>
    <p:sldId id="306" r:id="rId17"/>
    <p:sldId id="317" r:id="rId18"/>
    <p:sldId id="316" r:id="rId19"/>
    <p:sldId id="307" r:id="rId20"/>
    <p:sldId id="308" r:id="rId21"/>
    <p:sldId id="315" r:id="rId22"/>
    <p:sldId id="310" r:id="rId23"/>
    <p:sldId id="309" r:id="rId24"/>
    <p:sldId id="311" r:id="rId25"/>
    <p:sldId id="312" r:id="rId26"/>
    <p:sldId id="318" r:id="rId27"/>
    <p:sldId id="258" r:id="rId28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565" autoAdjust="0"/>
    <p:restoredTop sz="93670" autoAdjust="0"/>
  </p:normalViewPr>
  <p:slideViewPr>
    <p:cSldViewPr>
      <p:cViewPr>
        <p:scale>
          <a:sx n="100" d="100"/>
          <a:sy n="100" d="100"/>
        </p:scale>
        <p:origin x="992" y="7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A2259D-1771-4713-861A-2B2657668A3C}" type="datetimeFigureOut">
              <a:rPr lang="zh-CN" altLang="en-US" smtClean="0"/>
              <a:t>2017/8/21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67D2A0-58F3-4BBA-958E-3CAA42ACBF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414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498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2017/8/21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2017/8/21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2017/8/21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2017/8/21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2017/8/21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2017/8/21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2017/8/21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8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4"/>
          <p:cNvSpPr txBox="1">
            <a:spLocks/>
          </p:cNvSpPr>
          <p:nvPr/>
        </p:nvSpPr>
        <p:spPr>
          <a:xfrm>
            <a:off x="631790" y="876300"/>
            <a:ext cx="5608056" cy="780297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CN" sz="40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VSRC2017</a:t>
            </a:r>
            <a:r>
              <a:rPr kumimoji="1" lang="zh-CN" altLang="en-US" sz="40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城市沙龙</a:t>
            </a:r>
            <a:endParaRPr kumimoji="1" lang="zh-CN" altLang="en-US" sz="40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" name="副标题 5"/>
          <p:cNvSpPr txBox="1">
            <a:spLocks/>
          </p:cNvSpPr>
          <p:nvPr/>
        </p:nvSpPr>
        <p:spPr>
          <a:xfrm>
            <a:off x="641315" y="1607788"/>
            <a:ext cx="5452692" cy="49613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1800" dirty="0" smtClean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爱奇艺</a:t>
            </a:r>
            <a:r>
              <a:rPr kumimoji="1" lang="en-US" altLang="zh-CN" sz="1800" dirty="0" smtClean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IP</a:t>
            </a:r>
            <a:r>
              <a:rPr kumimoji="1" lang="zh-CN" altLang="en-US" sz="1800" dirty="0" smtClean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信誉分的诞生和研发过程</a:t>
            </a:r>
            <a:endParaRPr kumimoji="1" lang="zh-CN" altLang="en-US" sz="1800" dirty="0">
              <a:solidFill>
                <a:srgbClr val="FFFFFF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43855" y="3195889"/>
            <a:ext cx="5450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  <a:sym typeface="+mn-ea"/>
              </a:rPr>
              <a:t>VSRC 2017-07-07</a:t>
            </a:r>
            <a:endParaRPr lang="zh-CN" altLang="en-US" sz="14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4824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3"/>
          <p:cNvSpPr txBox="1">
            <a:spLocks noChangeArrowheads="1"/>
          </p:cNvSpPr>
          <p:nvPr/>
        </p:nvSpPr>
        <p:spPr bwMode="auto">
          <a:xfrm>
            <a:off x="616331" y="510170"/>
            <a:ext cx="62452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微软雅黑" pitchFamily="34" charset="-122"/>
              </a:rPr>
              <a:t>特点二：引入负分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ea typeface="微软雅黑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6331" y="1419622"/>
            <a:ext cx="722505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第三方情报服务，正常</a:t>
            </a:r>
            <a:r>
              <a:rPr kumimoji="1" lang="en-US" altLang="zh-CN" dirty="0" smtClean="0"/>
              <a:t>IP</a:t>
            </a:r>
            <a:r>
              <a:rPr kumimoji="1" lang="zh-CN" altLang="en-US" dirty="0" smtClean="0"/>
              <a:t>和无威胁情报的</a:t>
            </a:r>
            <a:r>
              <a:rPr kumimoji="1" lang="en-US" altLang="zh-CN" dirty="0" smtClean="0"/>
              <a:t>IP</a:t>
            </a:r>
            <a:r>
              <a:rPr kumimoji="1" lang="zh-CN" altLang="en-US" dirty="0" smtClean="0"/>
              <a:t>都是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分，无法区分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我们引入负分表示一个</a:t>
            </a:r>
            <a:r>
              <a:rPr kumimoji="1" lang="en-US" altLang="zh-CN" dirty="0" smtClean="0"/>
              <a:t>IP</a:t>
            </a:r>
            <a:r>
              <a:rPr kumimoji="1" lang="zh-CN" altLang="en-US" dirty="0" smtClean="0"/>
              <a:t>偏向正常</a:t>
            </a: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 smtClean="0"/>
              <a:t>不仅无恶意行为，而且有正常行为</a:t>
            </a:r>
            <a:endParaRPr kumimoji="1"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 smtClean="0"/>
              <a:t>有恶意行为，但是有更多或者更置信的正常行为，总体偏向无恶意</a:t>
            </a:r>
            <a:endParaRPr kumimoji="1" lang="en-US" altLang="zh-CN" dirty="0" smtClean="0"/>
          </a:p>
          <a:p>
            <a:pPr marL="342900" indent="-342900">
              <a:buFont typeface="+mj-lt"/>
              <a:buAutoNum type="arabicPeriod"/>
            </a:pPr>
            <a:endParaRPr kumimoji="1" lang="en-US" altLang="zh-CN" dirty="0"/>
          </a:p>
          <a:p>
            <a:r>
              <a:rPr kumimoji="1" lang="zh-CN" altLang="en-US" dirty="0" smtClean="0"/>
              <a:t>主要应用在公共出口防误杀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614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3"/>
          <p:cNvSpPr txBox="1">
            <a:spLocks noChangeArrowheads="1"/>
          </p:cNvSpPr>
          <p:nvPr/>
        </p:nvSpPr>
        <p:spPr bwMode="auto">
          <a:xfrm>
            <a:off x="616331" y="510170"/>
            <a:ext cx="62452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微软雅黑" pitchFamily="34" charset="-122"/>
              </a:rPr>
              <a:t>特点三：只关注于访问爱奇艺的</a:t>
            </a:r>
            <a:r>
              <a:rPr lang="en-US" altLang="zh-CN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微软雅黑" pitchFamily="34" charset="-122"/>
              </a:rPr>
              <a:t>IP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ea typeface="微软雅黑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6331" y="1491630"/>
            <a:ext cx="75168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不访问爱奇艺的</a:t>
            </a:r>
            <a:r>
              <a:rPr kumimoji="1" lang="en-US" altLang="zh-CN" dirty="0" smtClean="0"/>
              <a:t>IP</a:t>
            </a:r>
            <a:r>
              <a:rPr kumimoji="1" lang="zh-CN" altLang="en-US" dirty="0" smtClean="0"/>
              <a:t>对爱奇艺的威胁是</a:t>
            </a:r>
            <a:r>
              <a:rPr kumimoji="1" lang="en-US" altLang="zh-CN" dirty="0" smtClean="0"/>
              <a:t>0</a:t>
            </a:r>
          </a:p>
          <a:p>
            <a:endParaRPr kumimoji="1" lang="en-US" altLang="zh-CN" dirty="0"/>
          </a:p>
          <a:p>
            <a:r>
              <a:rPr kumimoji="1" lang="zh-CN" altLang="en-US" dirty="0" smtClean="0"/>
              <a:t>对爱奇艺有威胁的</a:t>
            </a:r>
            <a:r>
              <a:rPr kumimoji="1" lang="en-US" altLang="zh-CN" dirty="0" smtClean="0"/>
              <a:t>IP</a:t>
            </a:r>
            <a:r>
              <a:rPr kumimoji="1" lang="zh-CN" altLang="en-US" dirty="0" smtClean="0"/>
              <a:t>都访问过爱奇艺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威胁越大的</a:t>
            </a:r>
            <a:r>
              <a:rPr kumimoji="1" lang="en-US" altLang="zh-CN" dirty="0" smtClean="0"/>
              <a:t>IP</a:t>
            </a:r>
            <a:r>
              <a:rPr kumimoji="1" lang="zh-CN" altLang="en-US" dirty="0" smtClean="0"/>
              <a:t>往往请求越多，产生的痕迹就越多，我们就可以做的越准确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4562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3"/>
          <p:cNvSpPr txBox="1">
            <a:spLocks noChangeArrowheads="1"/>
          </p:cNvSpPr>
          <p:nvPr/>
        </p:nvSpPr>
        <p:spPr bwMode="auto">
          <a:xfrm>
            <a:off x="616331" y="510170"/>
            <a:ext cx="62452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微软雅黑" pitchFamily="34" charset="-122"/>
              </a:rPr>
              <a:t>特点四：更适合爱奇艺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ea typeface="微软雅黑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6331" y="1491630"/>
            <a:ext cx="74840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绝大部分数据均来自爱奇艺的各个业务，分析指标结合了各个业务的特点，识别更精确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例如</a:t>
            </a:r>
            <a:endParaRPr kumimoji="1" lang="en-US" altLang="zh-CN" dirty="0" smtClean="0"/>
          </a:p>
          <a:p>
            <a:r>
              <a:rPr lang="nb-NO" altLang="zh-CN" dirty="0" smtClean="0"/>
              <a:t>194.44.172.210</a:t>
            </a:r>
            <a:r>
              <a:rPr lang="zh-CN" altLang="en-US" dirty="0" smtClean="0"/>
              <a:t>这个</a:t>
            </a:r>
            <a:r>
              <a:rPr lang="en-US" altLang="zh-CN" dirty="0" smtClean="0"/>
              <a:t>IP</a:t>
            </a:r>
          </a:p>
          <a:p>
            <a:r>
              <a:rPr lang="en-US" altLang="zh-CN" dirty="0" smtClean="0"/>
              <a:t>A</a:t>
            </a:r>
            <a:r>
              <a:rPr lang="zh-CN" altLang="en-US" dirty="0" smtClean="0"/>
              <a:t>公司告知这是一个代理，并且给了</a:t>
            </a:r>
            <a:r>
              <a:rPr lang="en-US" altLang="zh-CN" dirty="0" smtClean="0"/>
              <a:t>50</a:t>
            </a:r>
            <a:r>
              <a:rPr lang="zh-CN" altLang="en-US" dirty="0" smtClean="0"/>
              <a:t>分</a:t>
            </a:r>
            <a:endParaRPr lang="en-US" altLang="zh-CN" dirty="0"/>
          </a:p>
          <a:p>
            <a:r>
              <a:rPr lang="en-US" altLang="zh-CN" dirty="0" smtClean="0"/>
              <a:t>B</a:t>
            </a:r>
            <a:r>
              <a:rPr lang="zh-CN" altLang="en-US" dirty="0" smtClean="0"/>
              <a:t>公司只告知这是一个</a:t>
            </a:r>
            <a:r>
              <a:rPr lang="en-US" altLang="zh-CN" dirty="0" smtClean="0"/>
              <a:t>HTTP</a:t>
            </a:r>
            <a:r>
              <a:rPr lang="zh-CN" altLang="en-US" dirty="0" smtClean="0"/>
              <a:t>代理</a:t>
            </a:r>
            <a:endParaRPr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IP</a:t>
            </a:r>
            <a:r>
              <a:rPr kumimoji="1" lang="zh-CN" altLang="en-US" dirty="0" smtClean="0"/>
              <a:t>信誉分结合爱奇艺</a:t>
            </a:r>
            <a:r>
              <a:rPr kumimoji="1" lang="en-US" altLang="zh-CN" dirty="0" smtClean="0"/>
              <a:t>Passport</a:t>
            </a:r>
            <a:r>
              <a:rPr kumimoji="1" lang="zh-CN" altLang="en-US" dirty="0" smtClean="0"/>
              <a:t>业务，判断这个</a:t>
            </a:r>
            <a:r>
              <a:rPr kumimoji="1" lang="en-US" altLang="zh-CN" dirty="0" smtClean="0"/>
              <a:t>IP</a:t>
            </a:r>
            <a:r>
              <a:rPr kumimoji="1" lang="zh-CN" altLang="en-US" dirty="0" smtClean="0"/>
              <a:t>业务行为严重异常，给出了</a:t>
            </a:r>
            <a:r>
              <a:rPr kumimoji="1" lang="en-US" altLang="zh-CN" dirty="0" smtClean="0"/>
              <a:t>100</a:t>
            </a:r>
            <a:r>
              <a:rPr kumimoji="1" lang="zh-CN" altLang="en-US" dirty="0" smtClean="0"/>
              <a:t>分的满分，识别准确无误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9582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3"/>
          <p:cNvSpPr txBox="1">
            <a:spLocks noChangeArrowheads="1"/>
          </p:cNvSpPr>
          <p:nvPr/>
        </p:nvSpPr>
        <p:spPr bwMode="auto">
          <a:xfrm>
            <a:off x="616331" y="510170"/>
            <a:ext cx="62452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微软雅黑" pitchFamily="34" charset="-122"/>
              </a:rPr>
              <a:t>特点五：公共出口识别更准确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ea typeface="微软雅黑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6331" y="1491630"/>
            <a:ext cx="74840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依托整套体系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后面会讲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，我们不仅可以识别出公共出口，而且识别出了这个公共出口是什么，包括：</a:t>
            </a:r>
            <a:endParaRPr kumimoji="1"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 smtClean="0"/>
              <a:t>企业</a:t>
            </a:r>
            <a:endParaRPr kumimoji="1"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 smtClean="0"/>
              <a:t>商场</a:t>
            </a:r>
            <a:endParaRPr kumimoji="1"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 smtClean="0"/>
              <a:t>酒店</a:t>
            </a:r>
            <a:endParaRPr kumimoji="1"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 smtClean="0"/>
              <a:t>机场、地铁、公交车等公共设施出口</a:t>
            </a:r>
            <a:r>
              <a:rPr kumimoji="1" lang="en-US" altLang="zh-CN" dirty="0" smtClean="0"/>
              <a:t>IP</a:t>
            </a:r>
          </a:p>
          <a:p>
            <a:pPr marL="342900" indent="-342900">
              <a:buFont typeface="+mj-lt"/>
              <a:buAutoNum type="arabicPeriod"/>
            </a:pPr>
            <a:endParaRPr kumimoji="1" lang="en-US" altLang="zh-CN" dirty="0" smtClean="0"/>
          </a:p>
          <a:p>
            <a:r>
              <a:rPr kumimoji="1" lang="zh-CN" altLang="en-US" dirty="0" smtClean="0"/>
              <a:t>这些数据很重要，第三方威胁情报服务也许也能做到这一点，但是并没有开放出来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08933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/>
          <p:cNvSpPr txBox="1"/>
          <p:nvPr/>
        </p:nvSpPr>
        <p:spPr>
          <a:xfrm>
            <a:off x="1882432" y="1855760"/>
            <a:ext cx="19428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0" dirty="0" smtClean="0">
                <a:solidFill>
                  <a:srgbClr val="F12972"/>
                </a:solidFill>
                <a:latin typeface="Arial" charset="0"/>
                <a:ea typeface="Arial" charset="0"/>
                <a:cs typeface="Arial" charset="0"/>
              </a:rPr>
              <a:t>03</a:t>
            </a:r>
            <a:endParaRPr lang="zh-CN" altLang="en-US" sz="9000" dirty="0">
              <a:solidFill>
                <a:srgbClr val="F1297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10"/>
          <p:cNvSpPr txBox="1"/>
          <p:nvPr/>
        </p:nvSpPr>
        <p:spPr>
          <a:xfrm>
            <a:off x="3419872" y="2271258"/>
            <a:ext cx="4643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latin typeface="+mj-ea"/>
              </a:rPr>
              <a:t>研发过程</a:t>
            </a:r>
            <a:endParaRPr lang="zh-CN" altLang="en-US" sz="36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5643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3"/>
          <p:cNvSpPr txBox="1">
            <a:spLocks noChangeArrowheads="1"/>
          </p:cNvSpPr>
          <p:nvPr/>
        </p:nvSpPr>
        <p:spPr bwMode="auto">
          <a:xfrm>
            <a:off x="616331" y="510170"/>
            <a:ext cx="62452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微软雅黑" pitchFamily="34" charset="-122"/>
              </a:rPr>
              <a:t>研发流程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ea typeface="微软雅黑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27" y="1347614"/>
            <a:ext cx="1068710" cy="10687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837" y="1329555"/>
            <a:ext cx="1086768" cy="10867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1105" y="1329556"/>
            <a:ext cx="1086768" cy="10867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5357" y="1347614"/>
            <a:ext cx="1068710" cy="10687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9357" y="3182403"/>
            <a:ext cx="2654294" cy="13681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7997" y="3182403"/>
            <a:ext cx="2311838" cy="137265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4984" y="253732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采集数据</a:t>
            </a:r>
            <a:endParaRPr kumimoji="1"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85726" y="2537326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结合业务</a:t>
            </a:r>
            <a:r>
              <a:rPr kumimoji="1" lang="zh-CN" altLang="en-US" smtClean="0"/>
              <a:t>分析数据特征</a:t>
            </a:r>
            <a:endParaRPr kumimoji="1"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159659" y="254735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产出黑白标签</a:t>
            </a:r>
            <a:endParaRPr kumimoji="1"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680298" y="2519278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和历史标签</a:t>
            </a:r>
            <a:endParaRPr kumimoji="1" lang="en-US" altLang="zh-CN" dirty="0" smtClean="0"/>
          </a:p>
          <a:p>
            <a:r>
              <a:rPr kumimoji="1" lang="zh-CN" altLang="en-US" dirty="0" smtClean="0"/>
              <a:t>交叉分析</a:t>
            </a:r>
            <a:endParaRPr kumimoji="1"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423760" y="4641634"/>
            <a:ext cx="3616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采用多个权重方案，选取其中一个</a:t>
            </a:r>
            <a:endParaRPr kumimoji="1"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388253" y="464163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观察每日分数变化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354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3"/>
          <p:cNvSpPr txBox="1">
            <a:spLocks noChangeArrowheads="1"/>
          </p:cNvSpPr>
          <p:nvPr/>
        </p:nvSpPr>
        <p:spPr bwMode="auto">
          <a:xfrm>
            <a:off x="616331" y="510170"/>
            <a:ext cx="62452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分析特征</a:t>
            </a:r>
            <a:r>
              <a:rPr lang="en-US" altLang="zh-CN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&amp;</a:t>
            </a:r>
            <a:r>
              <a:rPr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产出标签（例一）</a:t>
            </a:r>
            <a:endParaRPr lang="zh-CN" altLang="en-US" sz="32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81950" y="1779662"/>
            <a:ext cx="23617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业务请求的时间序列检测，根据一个</a:t>
            </a:r>
            <a:r>
              <a:rPr kumimoji="1" lang="en-US" altLang="zh-CN" dirty="0" smtClean="0"/>
              <a:t>IP</a:t>
            </a:r>
            <a:r>
              <a:rPr kumimoji="1" lang="zh-CN" altLang="en-US" dirty="0" smtClean="0"/>
              <a:t>的波动和标准波动的差距，产出正常和异常两个标签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依据差距大小，标签自身也会有分数</a:t>
            </a:r>
            <a:endParaRPr kumimoji="1"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563638"/>
            <a:ext cx="6130430" cy="311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0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3"/>
          <p:cNvSpPr txBox="1">
            <a:spLocks noChangeArrowheads="1"/>
          </p:cNvSpPr>
          <p:nvPr/>
        </p:nvSpPr>
        <p:spPr bwMode="auto">
          <a:xfrm>
            <a:off x="616331" y="510170"/>
            <a:ext cx="62452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200" b="1" dirty="0">
                <a:latin typeface="Microsoft YaHei" charset="-122"/>
                <a:ea typeface="Microsoft YaHei" charset="-122"/>
                <a:cs typeface="Microsoft YaHei" charset="-122"/>
              </a:rPr>
              <a:t>分析特征</a:t>
            </a:r>
            <a:r>
              <a:rPr lang="en-US" altLang="zh-CN" sz="3200" b="1" dirty="0">
                <a:latin typeface="Microsoft YaHei" charset="-122"/>
                <a:ea typeface="Microsoft YaHei" charset="-122"/>
                <a:cs typeface="Microsoft YaHei" charset="-122"/>
              </a:rPr>
              <a:t>&amp;</a:t>
            </a:r>
            <a:r>
              <a:rPr lang="zh-CN" altLang="en-US" sz="3200" b="1" dirty="0">
                <a:latin typeface="Microsoft YaHei" charset="-122"/>
                <a:ea typeface="Microsoft YaHei" charset="-122"/>
                <a:cs typeface="Microsoft YaHei" charset="-122"/>
              </a:rPr>
              <a:t>产出</a:t>
            </a:r>
            <a:r>
              <a:rPr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标签</a:t>
            </a:r>
            <a:r>
              <a:rPr lang="zh-CN" altLang="en-US" sz="3200" b="1" dirty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例二）</a:t>
            </a:r>
            <a:endParaRPr lang="zh-CN" altLang="en-US" sz="32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81950" y="1779662"/>
            <a:ext cx="23617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设备型号比例分析，发现有群控嫌疑的</a:t>
            </a:r>
            <a:r>
              <a:rPr kumimoji="1" lang="en-US" altLang="zh-CN" dirty="0" smtClean="0"/>
              <a:t>IP</a:t>
            </a:r>
            <a:r>
              <a:rPr kumimoji="1" lang="zh-CN" altLang="en-US" dirty="0" smtClean="0"/>
              <a:t>（群控手机使用型号偏向老款和价格便宜的手机）</a:t>
            </a:r>
            <a:endParaRPr kumimoji="1" lang="zh-CN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826462"/>
            <a:ext cx="5940152" cy="228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0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3"/>
          <p:cNvSpPr txBox="1">
            <a:spLocks noChangeArrowheads="1"/>
          </p:cNvSpPr>
          <p:nvPr/>
        </p:nvSpPr>
        <p:spPr bwMode="auto">
          <a:xfrm>
            <a:off x="616331" y="510170"/>
            <a:ext cx="62452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200" b="1" dirty="0">
                <a:latin typeface="Microsoft YaHei" charset="-122"/>
                <a:ea typeface="Microsoft YaHei" charset="-122"/>
                <a:cs typeface="Microsoft YaHei" charset="-122"/>
              </a:rPr>
              <a:t>和历史</a:t>
            </a:r>
            <a:r>
              <a:rPr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标签交叉</a:t>
            </a:r>
            <a:r>
              <a:rPr lang="zh-CN" altLang="en-US" sz="3200" b="1" dirty="0">
                <a:latin typeface="Microsoft YaHei" charset="-122"/>
                <a:ea typeface="Microsoft YaHei" charset="-122"/>
                <a:cs typeface="Microsoft YaHei" charset="-122"/>
              </a:rPr>
              <a:t>分析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31" y="1419622"/>
            <a:ext cx="5119825" cy="29926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84168" y="1563638"/>
            <a:ext cx="23042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威胁标签之间应有一定重合，正常标签亦然。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威胁标签和正常标签应没有太多重合。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对重合率异常的部分加以分析，可以发现很多设计的缺陷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703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3"/>
          <p:cNvSpPr txBox="1">
            <a:spLocks noChangeArrowheads="1"/>
          </p:cNvSpPr>
          <p:nvPr/>
        </p:nvSpPr>
        <p:spPr bwMode="auto">
          <a:xfrm>
            <a:off x="616331" y="510170"/>
            <a:ext cx="647594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3200" b="1" dirty="0">
                <a:latin typeface="Microsoft YaHei" charset="-122"/>
                <a:ea typeface="Microsoft YaHei" charset="-122"/>
                <a:cs typeface="Microsoft YaHei" charset="-122"/>
              </a:rPr>
              <a:t>采用多个权重方案，选取其中一个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1275606"/>
            <a:ext cx="4752888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6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413166" y="839859"/>
            <a:ext cx="3391906" cy="523220"/>
            <a:chOff x="4823456" y="514661"/>
            <a:chExt cx="3391906" cy="523220"/>
          </a:xfrm>
        </p:grpSpPr>
        <p:sp>
          <p:nvSpPr>
            <p:cNvPr id="5" name="TextBox 4"/>
            <p:cNvSpPr txBox="1"/>
            <p:nvPr/>
          </p:nvSpPr>
          <p:spPr>
            <a:xfrm>
              <a:off x="4823456" y="514661"/>
              <a:ext cx="585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900">
                  <a:solidFill>
                    <a:schemeClr val="bg1"/>
                  </a:solidFill>
                </a:defRPr>
              </a:lvl1pPr>
            </a:lstStyle>
            <a:p>
              <a:r>
                <a:rPr lang="en-US" altLang="zh-CN" sz="2800" dirty="0" smtClean="0">
                  <a:solidFill>
                    <a:srgbClr val="F84182"/>
                  </a:solidFill>
                  <a:latin typeface="Arial" charset="0"/>
                  <a:ea typeface="Arial" charset="0"/>
                  <a:cs typeface="Arial" charset="0"/>
                </a:rPr>
                <a:t>01</a:t>
              </a:r>
              <a:endParaRPr lang="zh-CN" altLang="en-US" sz="2800" dirty="0">
                <a:solidFill>
                  <a:srgbClr val="F8418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33217" y="622382"/>
              <a:ext cx="26821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latin typeface="+mj-ea"/>
                  <a:ea typeface="+mj-ea"/>
                </a:rPr>
                <a:t>我们为何选择自研</a:t>
              </a:r>
              <a:r>
                <a:rPr lang="en-US" altLang="zh-CN" sz="1400" dirty="0" smtClean="0">
                  <a:latin typeface="+mj-ea"/>
                  <a:ea typeface="+mj-ea"/>
                </a:rPr>
                <a:t>IP</a:t>
              </a:r>
              <a:r>
                <a:rPr lang="zh-CN" altLang="en-US" sz="1400" dirty="0" smtClean="0">
                  <a:latin typeface="+mj-ea"/>
                  <a:ea typeface="+mj-ea"/>
                </a:rPr>
                <a:t>威胁情报库</a:t>
              </a:r>
              <a:endParaRPr lang="zh-CN" altLang="en-US" sz="1600" dirty="0">
                <a:latin typeface="+mj-ea"/>
                <a:ea typeface="+mj-ea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-6733" y="0"/>
            <a:ext cx="2193182" cy="5143499"/>
          </a:xfrm>
          <a:prstGeom prst="rect">
            <a:avLst/>
          </a:prstGeom>
          <a:solidFill>
            <a:srgbClr val="E40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36" tIns="41468" rIns="82936" bIns="41468"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4994" y="559002"/>
            <a:ext cx="1432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 录</a:t>
            </a:r>
            <a:endParaRPr lang="zh-CN" altLang="en-US" sz="3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" name="直接连接符 11"/>
          <p:cNvCxnSpPr/>
          <p:nvPr/>
        </p:nvCxnSpPr>
        <p:spPr>
          <a:xfrm>
            <a:off x="984216" y="1676619"/>
            <a:ext cx="277740" cy="0"/>
          </a:xfrm>
          <a:prstGeom prst="line">
            <a:avLst/>
          </a:prstGeom>
          <a:ln w="19050">
            <a:solidFill>
              <a:schemeClr val="bg1">
                <a:alpha val="5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42"/>
          <p:cNvSpPr txBox="1"/>
          <p:nvPr/>
        </p:nvSpPr>
        <p:spPr>
          <a:xfrm>
            <a:off x="500339" y="1131191"/>
            <a:ext cx="1249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FFFFFF">
                    <a:alpha val="40000"/>
                  </a:srgb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CONTENTS</a:t>
            </a:r>
            <a:endParaRPr lang="zh-CN" altLang="en-US" sz="1600" dirty="0">
              <a:solidFill>
                <a:srgbClr val="FFFFFF">
                  <a:alpha val="40000"/>
                </a:srgb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grpSp>
        <p:nvGrpSpPr>
          <p:cNvPr id="12" name="组合 5"/>
          <p:cNvGrpSpPr/>
          <p:nvPr/>
        </p:nvGrpSpPr>
        <p:grpSpPr>
          <a:xfrm>
            <a:off x="4413166" y="1868795"/>
            <a:ext cx="2282627" cy="523220"/>
            <a:chOff x="4823456" y="514661"/>
            <a:chExt cx="2282627" cy="523220"/>
          </a:xfrm>
        </p:grpSpPr>
        <p:sp>
          <p:nvSpPr>
            <p:cNvPr id="13" name="TextBox 6"/>
            <p:cNvSpPr txBox="1"/>
            <p:nvPr/>
          </p:nvSpPr>
          <p:spPr>
            <a:xfrm>
              <a:off x="4823456" y="514661"/>
              <a:ext cx="585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900">
                  <a:solidFill>
                    <a:schemeClr val="bg1"/>
                  </a:solidFill>
                </a:defRPr>
              </a:lvl1pPr>
            </a:lstStyle>
            <a:p>
              <a:r>
                <a:rPr lang="en-US" altLang="zh-CN" sz="2800" dirty="0" smtClean="0">
                  <a:solidFill>
                    <a:srgbClr val="F84182"/>
                  </a:solidFill>
                  <a:latin typeface="Arial" charset="0"/>
                  <a:ea typeface="Arial" charset="0"/>
                  <a:cs typeface="Arial" charset="0"/>
                </a:rPr>
                <a:t>02</a:t>
              </a:r>
              <a:endParaRPr lang="zh-CN" altLang="en-US" sz="2800" dirty="0">
                <a:solidFill>
                  <a:srgbClr val="F8418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4" name="TextBox 7"/>
            <p:cNvSpPr txBox="1"/>
            <p:nvPr/>
          </p:nvSpPr>
          <p:spPr>
            <a:xfrm>
              <a:off x="5533217" y="609316"/>
              <a:ext cx="15728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/>
                <a:t>IP</a:t>
              </a:r>
              <a:r>
                <a:rPr lang="zh-CN" altLang="en-US" sz="1600" dirty="0" smtClean="0"/>
                <a:t>信誉分的介绍</a:t>
              </a:r>
              <a:endParaRPr lang="zh-CN" altLang="en-US" sz="1600" dirty="0"/>
            </a:p>
          </p:txBody>
        </p:sp>
      </p:grpSp>
      <p:grpSp>
        <p:nvGrpSpPr>
          <p:cNvPr id="16" name="组合 5"/>
          <p:cNvGrpSpPr/>
          <p:nvPr/>
        </p:nvGrpSpPr>
        <p:grpSpPr>
          <a:xfrm>
            <a:off x="4413166" y="2894927"/>
            <a:ext cx="1715164" cy="523220"/>
            <a:chOff x="4823456" y="514661"/>
            <a:chExt cx="1715164" cy="523220"/>
          </a:xfrm>
        </p:grpSpPr>
        <p:sp>
          <p:nvSpPr>
            <p:cNvPr id="17" name="TextBox 6"/>
            <p:cNvSpPr txBox="1"/>
            <p:nvPr/>
          </p:nvSpPr>
          <p:spPr>
            <a:xfrm>
              <a:off x="4823456" y="514661"/>
              <a:ext cx="585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900">
                  <a:solidFill>
                    <a:schemeClr val="bg1"/>
                  </a:solidFill>
                </a:defRPr>
              </a:lvl1pPr>
            </a:lstStyle>
            <a:p>
              <a:r>
                <a:rPr lang="en-US" altLang="zh-CN" sz="2800" dirty="0" smtClean="0">
                  <a:solidFill>
                    <a:srgbClr val="F84182"/>
                  </a:solidFill>
                  <a:latin typeface="Arial" charset="0"/>
                  <a:ea typeface="Arial" charset="0"/>
                  <a:cs typeface="Arial" charset="0"/>
                </a:rPr>
                <a:t>03</a:t>
              </a:r>
              <a:endParaRPr lang="zh-CN" altLang="en-US" sz="2800" dirty="0">
                <a:solidFill>
                  <a:srgbClr val="F8418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" name="TextBox 7"/>
            <p:cNvSpPr txBox="1"/>
            <p:nvPr/>
          </p:nvSpPr>
          <p:spPr>
            <a:xfrm>
              <a:off x="5533217" y="606994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/>
                <a:t>研发过程</a:t>
              </a:r>
              <a:endParaRPr lang="zh-CN" altLang="en-US" sz="1600" dirty="0"/>
            </a:p>
          </p:txBody>
        </p:sp>
      </p:grpSp>
      <p:grpSp>
        <p:nvGrpSpPr>
          <p:cNvPr id="20" name="组合 5"/>
          <p:cNvGrpSpPr/>
          <p:nvPr/>
        </p:nvGrpSpPr>
        <p:grpSpPr>
          <a:xfrm>
            <a:off x="4413166" y="3903349"/>
            <a:ext cx="1971645" cy="523220"/>
            <a:chOff x="4823456" y="514661"/>
            <a:chExt cx="1971645" cy="523220"/>
          </a:xfrm>
        </p:grpSpPr>
        <p:sp>
          <p:nvSpPr>
            <p:cNvPr id="21" name="TextBox 6"/>
            <p:cNvSpPr txBox="1"/>
            <p:nvPr/>
          </p:nvSpPr>
          <p:spPr>
            <a:xfrm>
              <a:off x="4823456" y="514661"/>
              <a:ext cx="585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900">
                  <a:solidFill>
                    <a:schemeClr val="bg1"/>
                  </a:solidFill>
                </a:defRPr>
              </a:lvl1pPr>
            </a:lstStyle>
            <a:p>
              <a:r>
                <a:rPr lang="en-US" altLang="zh-CN" sz="2800" dirty="0" smtClean="0">
                  <a:solidFill>
                    <a:srgbClr val="F84182"/>
                  </a:solidFill>
                  <a:latin typeface="Arial" charset="0"/>
                  <a:ea typeface="Arial" charset="0"/>
                  <a:cs typeface="Arial" charset="0"/>
                </a:rPr>
                <a:t>04</a:t>
              </a:r>
              <a:endParaRPr lang="zh-CN" altLang="en-US" sz="2800" dirty="0">
                <a:solidFill>
                  <a:srgbClr val="F8418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TextBox 7"/>
            <p:cNvSpPr txBox="1"/>
            <p:nvPr/>
          </p:nvSpPr>
          <p:spPr>
            <a:xfrm>
              <a:off x="5533217" y="622382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latin typeface="+mj-ea"/>
                  <a:ea typeface="+mj-ea"/>
                </a:rPr>
                <a:t>最新研发进展</a:t>
              </a:r>
              <a:endParaRPr lang="zh-CN" altLang="en-US" sz="1600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88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3"/>
          <p:cNvSpPr txBox="1">
            <a:spLocks noChangeArrowheads="1"/>
          </p:cNvSpPr>
          <p:nvPr/>
        </p:nvSpPr>
        <p:spPr bwMode="auto">
          <a:xfrm>
            <a:off x="616331" y="510170"/>
            <a:ext cx="647594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zh-CN" altLang="en-US" sz="3200" b="1" dirty="0">
                <a:latin typeface="Microsoft YaHei" charset="-122"/>
                <a:ea typeface="Microsoft YaHei" charset="-122"/>
                <a:cs typeface="Microsoft YaHei" charset="-122"/>
              </a:rPr>
              <a:t>观察每日分数变化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275606"/>
            <a:ext cx="7554037" cy="328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3"/>
          <p:cNvSpPr txBox="1">
            <a:spLocks noChangeArrowheads="1"/>
          </p:cNvSpPr>
          <p:nvPr/>
        </p:nvSpPr>
        <p:spPr bwMode="auto">
          <a:xfrm>
            <a:off x="616331" y="510170"/>
            <a:ext cx="647594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关键技术和原则</a:t>
            </a:r>
            <a:endParaRPr kumimoji="1" lang="zh-CN" altLang="en-US" sz="32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6331" y="1347614"/>
            <a:ext cx="75560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OLAP(Impala)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 数据可视化</a:t>
            </a:r>
            <a:endParaRPr kumimoji="1" lang="en-US" altLang="zh-CN" dirty="0" smtClean="0"/>
          </a:p>
          <a:p>
            <a:r>
              <a:rPr kumimoji="1" lang="zh-CN" altLang="en-US" dirty="0" smtClean="0"/>
              <a:t>快速的让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分析师</a:t>
            </a:r>
            <a:r>
              <a:rPr kumimoji="1" lang="zh-CN" altLang="en-US" dirty="0" smtClean="0"/>
              <a:t>理解数据、发现问题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尽量自动化所有分析和产出流程</a:t>
            </a:r>
            <a:endParaRPr kumimoji="1" lang="en-US" altLang="zh-CN" dirty="0" smtClean="0"/>
          </a:p>
          <a:p>
            <a:r>
              <a:rPr kumimoji="1" lang="zh-CN" altLang="en-US" dirty="0" smtClean="0"/>
              <a:t>降低时间成本，鼓励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分析师</a:t>
            </a:r>
            <a:r>
              <a:rPr kumimoji="1" lang="zh-CN" altLang="en-US" dirty="0" smtClean="0"/>
              <a:t>多实验，用数据说话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 smtClean="0"/>
              <a:t>限制使用人工标注黑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白名单</a:t>
            </a:r>
            <a:endParaRPr kumimoji="1" lang="en-US" altLang="zh-CN" dirty="0" smtClean="0"/>
          </a:p>
          <a:p>
            <a:r>
              <a:rPr kumimoji="1" lang="zh-CN" altLang="en-US" dirty="0" smtClean="0"/>
              <a:t>逼迫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分析师</a:t>
            </a:r>
            <a:r>
              <a:rPr kumimoji="1" lang="zh-CN" altLang="en-US" dirty="0" smtClean="0"/>
              <a:t>通过优化算法来解决问题，而不是简单通过黑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白名单简单的把问题掩盖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人对数据的理解，比计算机对数据的理解，更重要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2417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/>
          <p:cNvSpPr txBox="1"/>
          <p:nvPr/>
        </p:nvSpPr>
        <p:spPr>
          <a:xfrm>
            <a:off x="1882432" y="1855760"/>
            <a:ext cx="19428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0" dirty="0" smtClean="0">
                <a:solidFill>
                  <a:srgbClr val="F12972"/>
                </a:solidFill>
                <a:latin typeface="Arial" charset="0"/>
                <a:ea typeface="Arial" charset="0"/>
                <a:cs typeface="Arial" charset="0"/>
              </a:rPr>
              <a:t>04</a:t>
            </a:r>
            <a:endParaRPr lang="zh-CN" altLang="en-US" sz="9000" dirty="0">
              <a:solidFill>
                <a:srgbClr val="F1297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10"/>
          <p:cNvSpPr txBox="1"/>
          <p:nvPr/>
        </p:nvSpPr>
        <p:spPr>
          <a:xfrm>
            <a:off x="3419872" y="2271258"/>
            <a:ext cx="4643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latin typeface="+mj-ea"/>
              </a:rPr>
              <a:t>最新研发进展</a:t>
            </a:r>
            <a:endParaRPr lang="zh-CN" altLang="en-US" sz="36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1530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3"/>
          <p:cNvSpPr txBox="1">
            <a:spLocks noChangeArrowheads="1"/>
          </p:cNvSpPr>
          <p:nvPr/>
        </p:nvSpPr>
        <p:spPr bwMode="auto">
          <a:xfrm>
            <a:off x="616331" y="510170"/>
            <a:ext cx="647594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图分析</a:t>
            </a:r>
            <a:endParaRPr kumimoji="1" lang="zh-CN" altLang="en-US" sz="32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31" y="1563638"/>
            <a:ext cx="3982317" cy="26191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57412" y="4466773"/>
            <a:ext cx="2900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前文提到的机场</a:t>
            </a:r>
            <a:r>
              <a:rPr kumimoji="1" lang="en-US" altLang="zh-CN" dirty="0" smtClean="0"/>
              <a:t>IP</a:t>
            </a:r>
            <a:r>
              <a:rPr kumimoji="1" lang="zh-CN" altLang="en-US" dirty="0" smtClean="0"/>
              <a:t>所属网络</a:t>
            </a:r>
            <a:endParaRPr kumimoji="1"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92080" y="2134528"/>
            <a:ext cx="28803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通过用户数据，可以得出两个</a:t>
            </a:r>
            <a:r>
              <a:rPr kumimoji="1" lang="en-US" altLang="zh-CN" dirty="0" smtClean="0"/>
              <a:t>IP</a:t>
            </a:r>
            <a:r>
              <a:rPr kumimoji="1" lang="zh-CN" altLang="en-US" dirty="0" smtClean="0"/>
              <a:t>是否真人互通。例如：你白天在公司晚上在家，你将两个</a:t>
            </a:r>
            <a:r>
              <a:rPr kumimoji="1" lang="en-US" altLang="zh-CN" dirty="0" smtClean="0"/>
              <a:t>IP</a:t>
            </a:r>
            <a:r>
              <a:rPr kumimoji="1" lang="zh-CN" altLang="en-US" dirty="0" smtClean="0"/>
              <a:t>连接在了一起，那么两个</a:t>
            </a:r>
            <a:r>
              <a:rPr kumimoji="1" lang="en-US" altLang="zh-CN" dirty="0" smtClean="0"/>
              <a:t>IP</a:t>
            </a:r>
            <a:r>
              <a:rPr kumimoji="1" lang="zh-CN" altLang="en-US" dirty="0" smtClean="0"/>
              <a:t>真人互通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723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3"/>
          <p:cNvSpPr txBox="1">
            <a:spLocks noChangeArrowheads="1"/>
          </p:cNvSpPr>
          <p:nvPr/>
        </p:nvSpPr>
        <p:spPr bwMode="auto">
          <a:xfrm>
            <a:off x="616331" y="510170"/>
            <a:ext cx="647594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图分析中可视化很重要</a:t>
            </a:r>
            <a:endParaRPr kumimoji="1" lang="en-US" altLang="zh-CN" sz="32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31" y="1491630"/>
            <a:ext cx="3960440" cy="26071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52435" y="439476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根据标签高亮</a:t>
            </a:r>
            <a:r>
              <a:rPr kumimoji="1" lang="zh-CN" altLang="en-US" dirty="0" smtClean="0"/>
              <a:t>筛选</a:t>
            </a:r>
            <a:endParaRPr kumimoji="1"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92080" y="2134528"/>
            <a:ext cx="28803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图分析中，人很难在大脑中构建出来一张图，并发现节点之间的关系。所以数据可视化很重要，快速、方便的工具帮助分析师理解图并发现问题。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226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3"/>
          <p:cNvSpPr txBox="1">
            <a:spLocks noChangeArrowheads="1"/>
          </p:cNvSpPr>
          <p:nvPr/>
        </p:nvSpPr>
        <p:spPr bwMode="auto">
          <a:xfrm>
            <a:off x="616331" y="510170"/>
            <a:ext cx="647594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图分析应用</a:t>
            </a:r>
            <a:endParaRPr kumimoji="1" lang="zh-CN" altLang="en-US" sz="32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16016" y="1491630"/>
            <a:ext cx="33843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和置信白</a:t>
            </a:r>
            <a:r>
              <a:rPr kumimoji="1" lang="en-US" altLang="zh-CN" dirty="0" smtClean="0"/>
              <a:t>IP</a:t>
            </a:r>
            <a:r>
              <a:rPr kumimoji="1" lang="zh-CN" altLang="en-US" dirty="0" smtClean="0"/>
              <a:t>网络或者黑</a:t>
            </a:r>
            <a:r>
              <a:rPr kumimoji="1" lang="en-US" altLang="zh-CN" dirty="0" smtClean="0"/>
              <a:t>IP</a:t>
            </a:r>
            <a:r>
              <a:rPr kumimoji="1" lang="zh-CN" altLang="en-US" dirty="0" smtClean="0"/>
              <a:t>网络关联的</a:t>
            </a:r>
            <a:r>
              <a:rPr kumimoji="1" lang="en-US" altLang="zh-CN" dirty="0" smtClean="0"/>
              <a:t>IP</a:t>
            </a:r>
            <a:r>
              <a:rPr kumimoji="1" lang="zh-CN" altLang="en-US" dirty="0" smtClean="0"/>
              <a:t>，信誉分会受到影响</a:t>
            </a:r>
            <a:endParaRPr kumimoji="1" lang="en-US" altLang="zh-CN" dirty="0" smtClean="0"/>
          </a:p>
          <a:p>
            <a:r>
              <a:rPr kumimoji="1" lang="zh-CN" altLang="en-US" dirty="0" smtClean="0"/>
              <a:t>辅助识别请求较少的</a:t>
            </a:r>
            <a:r>
              <a:rPr kumimoji="1" lang="en-US" altLang="zh-CN" dirty="0" smtClean="0"/>
              <a:t>IP</a:t>
            </a:r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通过发现“不合群”的</a:t>
            </a:r>
            <a:r>
              <a:rPr kumimoji="1" lang="en-US" altLang="zh-CN" dirty="0" smtClean="0"/>
              <a:t>IP</a:t>
            </a:r>
            <a:r>
              <a:rPr kumimoji="1" lang="zh-CN" altLang="en-US" dirty="0" smtClean="0"/>
              <a:t>，发现信誉分算法中的设计缺陷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关联其它维度，提供更多分析结果，例如账号分享、设备指纹碰撞等</a:t>
            </a:r>
            <a:endParaRPr kumimoji="1" lang="en-US" altLang="zh-CN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590643"/>
            <a:ext cx="4091018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2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3"/>
          <p:cNvSpPr txBox="1">
            <a:spLocks noChangeArrowheads="1"/>
          </p:cNvSpPr>
          <p:nvPr/>
        </p:nvSpPr>
        <p:spPr bwMode="auto">
          <a:xfrm>
            <a:off x="616331" y="510170"/>
            <a:ext cx="647594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爱奇艺招聘</a:t>
            </a:r>
            <a:endParaRPr kumimoji="1" lang="zh-CN" altLang="en-US" sz="32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8902" y="1563638"/>
            <a:ext cx="72454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 smtClean="0"/>
              <a:t>经验丰富的</a:t>
            </a:r>
            <a:r>
              <a:rPr kumimoji="1" lang="en-US" altLang="zh-CN" sz="3600" dirty="0" smtClean="0"/>
              <a:t>Java</a:t>
            </a:r>
            <a:r>
              <a:rPr kumimoji="1" lang="zh-CN" altLang="en-US" sz="3600" dirty="0" smtClean="0"/>
              <a:t>、算法、机器学习工程师</a:t>
            </a:r>
            <a:endParaRPr kumimoji="1" lang="en-US" altLang="zh-CN" sz="3600" dirty="0" smtClean="0"/>
          </a:p>
          <a:p>
            <a:endParaRPr kumimoji="1" lang="en-US" altLang="zh-CN" sz="3600" dirty="0" smtClean="0"/>
          </a:p>
          <a:p>
            <a:r>
              <a:rPr kumimoji="1" lang="en-US" altLang="zh-CN" sz="3600" dirty="0" err="1" smtClean="0"/>
              <a:t>zhangkai@qiyi.com</a:t>
            </a:r>
            <a:endParaRPr kumimoji="1" lang="en-US" altLang="zh-CN" sz="3600" dirty="0" smtClean="0"/>
          </a:p>
        </p:txBody>
      </p:sp>
    </p:spTree>
    <p:extLst>
      <p:ext uri="{BB962C8B-B14F-4D97-AF65-F5344CB8AC3E}">
        <p14:creationId xmlns:p14="http://schemas.microsoft.com/office/powerpoint/2010/main" val="37475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2351098" y="2923082"/>
            <a:ext cx="444182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THANKS!</a:t>
            </a:r>
            <a:endParaRPr lang="zh-CN" altLang="en-US" sz="3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文本框 3"/>
          <p:cNvSpPr txBox="1">
            <a:spLocks noChangeArrowheads="1"/>
          </p:cNvSpPr>
          <p:nvPr/>
        </p:nvSpPr>
        <p:spPr bwMode="auto">
          <a:xfrm>
            <a:off x="2632348" y="1710075"/>
            <a:ext cx="387985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3600" b="1" spc="300" dirty="0" smtClean="0">
                <a:solidFill>
                  <a:schemeClr val="bg1"/>
                </a:solidFill>
                <a:ea typeface="微软雅黑" pitchFamily="34" charset="-122"/>
              </a:rPr>
              <a:t>感谢聆听</a:t>
            </a:r>
            <a:endParaRPr lang="zh-CN" altLang="en-US" sz="3600" b="1" spc="300" dirty="0">
              <a:solidFill>
                <a:schemeClr val="bg1"/>
              </a:solidFill>
              <a:ea typeface="微软雅黑" pitchFamily="34" charset="-122"/>
            </a:endParaRPr>
          </a:p>
        </p:txBody>
      </p:sp>
      <p:cxnSp>
        <p:nvCxnSpPr>
          <p:cNvPr id="6" name="直接连接符 11"/>
          <p:cNvCxnSpPr/>
          <p:nvPr/>
        </p:nvCxnSpPr>
        <p:spPr>
          <a:xfrm>
            <a:off x="4365037" y="2649656"/>
            <a:ext cx="423417" cy="0"/>
          </a:xfrm>
          <a:prstGeom prst="line">
            <a:avLst/>
          </a:prstGeom>
          <a:ln w="28575" cmpd="sng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2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/>
          <p:cNvSpPr txBox="1"/>
          <p:nvPr/>
        </p:nvSpPr>
        <p:spPr>
          <a:xfrm>
            <a:off x="1882432" y="1855760"/>
            <a:ext cx="19428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0" dirty="0" smtClean="0">
                <a:solidFill>
                  <a:srgbClr val="F12972"/>
                </a:solidFill>
                <a:latin typeface="Arial" charset="0"/>
                <a:ea typeface="Arial" charset="0"/>
                <a:cs typeface="Arial" charset="0"/>
              </a:rPr>
              <a:t>01</a:t>
            </a:r>
            <a:endParaRPr lang="zh-CN" altLang="en-US" sz="9000" dirty="0">
              <a:solidFill>
                <a:srgbClr val="F1297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10"/>
          <p:cNvSpPr txBox="1"/>
          <p:nvPr/>
        </p:nvSpPr>
        <p:spPr>
          <a:xfrm>
            <a:off x="3435133" y="2100620"/>
            <a:ext cx="46433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+mj-ea"/>
              </a:rPr>
              <a:t>爱奇艺</a:t>
            </a:r>
            <a:r>
              <a:rPr lang="zh-CN" altLang="en-US" sz="3200" dirty="0" smtClean="0">
                <a:latin typeface="+mj-ea"/>
              </a:rPr>
              <a:t>为何</a:t>
            </a:r>
            <a:r>
              <a:rPr lang="zh-CN" altLang="en-US" sz="3200" dirty="0" smtClean="0">
                <a:latin typeface="+mj-ea"/>
              </a:rPr>
              <a:t>选择</a:t>
            </a:r>
            <a:endParaRPr lang="en-US" altLang="zh-CN" sz="3200" dirty="0" smtClean="0">
              <a:latin typeface="+mj-ea"/>
            </a:endParaRPr>
          </a:p>
          <a:p>
            <a:r>
              <a:rPr lang="zh-CN" altLang="en-US" sz="3200" dirty="0" smtClean="0">
                <a:latin typeface="+mj-ea"/>
              </a:rPr>
              <a:t>自研</a:t>
            </a:r>
            <a:r>
              <a:rPr lang="en-US" altLang="zh-CN" sz="3200" dirty="0">
                <a:latin typeface="+mj-ea"/>
              </a:rPr>
              <a:t>IP</a:t>
            </a:r>
            <a:r>
              <a:rPr lang="zh-CN" altLang="en-US" sz="3200" dirty="0">
                <a:latin typeface="+mj-ea"/>
              </a:rPr>
              <a:t>威胁情报库</a:t>
            </a:r>
            <a:endParaRPr lang="zh-CN" altLang="en-US" sz="36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3658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5576" y="1275606"/>
            <a:ext cx="481894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altLang="zh-CN" dirty="0" smtClean="0"/>
              <a:t>221.195.112.61</a:t>
            </a:r>
          </a:p>
          <a:p>
            <a:r>
              <a:rPr lang="en-US" altLang="zh-CN" dirty="0" smtClean="0"/>
              <a:t>A</a:t>
            </a:r>
            <a:r>
              <a:rPr lang="zh-CN" altLang="en-US" dirty="0" smtClean="0"/>
              <a:t>公司情报：爬虫，分数</a:t>
            </a:r>
            <a:r>
              <a:rPr lang="en-US" altLang="zh-CN" dirty="0" smtClean="0"/>
              <a:t>50</a:t>
            </a:r>
            <a:r>
              <a:rPr lang="zh-CN" altLang="en-US" dirty="0" smtClean="0"/>
              <a:t>分</a:t>
            </a:r>
            <a:endParaRPr lang="en-US" altLang="zh-CN" dirty="0" smtClean="0"/>
          </a:p>
          <a:p>
            <a:r>
              <a:rPr lang="en-US" altLang="zh-CN" dirty="0" smtClean="0"/>
              <a:t>B</a:t>
            </a:r>
            <a:r>
              <a:rPr lang="zh-CN" altLang="en-US" dirty="0"/>
              <a:t>公司情报：垃圾</a:t>
            </a:r>
            <a:r>
              <a:rPr lang="zh-CN" altLang="en-US" dirty="0" smtClean="0"/>
              <a:t>邮件、僵尸网络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is-IS" altLang="zh-CN" dirty="0" smtClean="0"/>
              <a:t>183.237.185.205</a:t>
            </a:r>
          </a:p>
          <a:p>
            <a:r>
              <a:rPr lang="en-US" altLang="zh-CN" dirty="0" smtClean="0"/>
              <a:t>A</a:t>
            </a:r>
            <a:r>
              <a:rPr lang="zh-CN" altLang="en-US" dirty="0" smtClean="0"/>
              <a:t>公司情报：服务器、</a:t>
            </a:r>
            <a:r>
              <a:rPr lang="en-US" altLang="zh-CN" dirty="0" smtClean="0"/>
              <a:t>VPN</a:t>
            </a:r>
            <a:r>
              <a:rPr lang="zh-CN" altLang="en-US" dirty="0" smtClean="0"/>
              <a:t>服务器，分数</a:t>
            </a:r>
            <a:r>
              <a:rPr lang="en-US" altLang="zh-CN" dirty="0" smtClean="0"/>
              <a:t>81.2</a:t>
            </a:r>
            <a:r>
              <a:rPr lang="zh-CN" altLang="en-US" dirty="0" smtClean="0"/>
              <a:t>分</a:t>
            </a:r>
            <a:endParaRPr lang="en-US" altLang="zh-CN" dirty="0" smtClean="0"/>
          </a:p>
          <a:p>
            <a:r>
              <a:rPr lang="en-US" altLang="zh-CN" dirty="0" smtClean="0"/>
              <a:t>B</a:t>
            </a:r>
            <a:r>
              <a:rPr lang="zh-CN" altLang="en-US" dirty="0" smtClean="0"/>
              <a:t>公司情报：</a:t>
            </a:r>
            <a:r>
              <a:rPr lang="en-US" altLang="zh-CN" dirty="0" smtClean="0"/>
              <a:t>CC</a:t>
            </a:r>
            <a:r>
              <a:rPr lang="zh-CN" altLang="en-US" dirty="0" smtClean="0"/>
              <a:t>攻击、</a:t>
            </a:r>
            <a:r>
              <a:rPr lang="zh-CN" altLang="en-US" dirty="0"/>
              <a:t>垃圾邮件、僵尸</a:t>
            </a:r>
            <a:r>
              <a:rPr lang="zh-CN" altLang="en-US" dirty="0" smtClean="0"/>
              <a:t>网络</a:t>
            </a:r>
            <a:endParaRPr lang="hr-HR" altLang="zh-CN" dirty="0"/>
          </a:p>
          <a:p>
            <a:endParaRPr lang="hr-HR" altLang="zh-CN" dirty="0"/>
          </a:p>
          <a:p>
            <a:r>
              <a:rPr lang="hr-HR" altLang="zh-CN" dirty="0" smtClean="0"/>
              <a:t>117.184.140.236</a:t>
            </a:r>
          </a:p>
          <a:p>
            <a:r>
              <a:rPr lang="en-US" altLang="zh-CN" dirty="0" smtClean="0"/>
              <a:t>B</a:t>
            </a:r>
            <a:r>
              <a:rPr lang="zh-CN" altLang="en-US" dirty="0" smtClean="0"/>
              <a:t>公司情报：</a:t>
            </a:r>
            <a:r>
              <a:rPr lang="zh-CN" altLang="en-US" dirty="0"/>
              <a:t>垃圾邮件、僵尸</a:t>
            </a:r>
            <a:r>
              <a:rPr lang="zh-CN" altLang="en-US" dirty="0" smtClean="0"/>
              <a:t>网络</a:t>
            </a:r>
            <a:endParaRPr lang="en-US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483518"/>
            <a:ext cx="63369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请根据情报评估三个</a:t>
            </a:r>
            <a:r>
              <a:rPr kumimoji="1" lang="en-US" altLang="zh-CN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IP</a:t>
            </a:r>
            <a:r>
              <a:rPr kumimoji="1"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的威胁程度</a:t>
            </a:r>
            <a:endParaRPr kumimoji="1" lang="zh-CN" altLang="en-US" sz="32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782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5576" y="1275606"/>
            <a:ext cx="74888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altLang="zh-CN" dirty="0" smtClean="0"/>
              <a:t>221.195.112.61</a:t>
            </a:r>
          </a:p>
          <a:p>
            <a:r>
              <a:rPr lang="zh-CN" altLang="en-US" dirty="0"/>
              <a:t>疑似</a:t>
            </a:r>
            <a:r>
              <a:rPr lang="en-US" altLang="zh-CN" dirty="0"/>
              <a:t>Web</a:t>
            </a:r>
            <a:r>
              <a:rPr lang="zh-CN" altLang="en-US" dirty="0" smtClean="0"/>
              <a:t>服务器、</a:t>
            </a:r>
            <a:r>
              <a:rPr lang="zh-CN" altLang="en-US" dirty="0"/>
              <a:t>视频播放曲线</a:t>
            </a:r>
            <a:r>
              <a:rPr lang="zh-CN" altLang="en-US" dirty="0" smtClean="0"/>
              <a:t>正常、真人可触达</a:t>
            </a:r>
            <a:r>
              <a:rPr lang="en-US" altLang="zh-CN" dirty="0" smtClean="0"/>
              <a:t>IP</a:t>
            </a:r>
          </a:p>
          <a:p>
            <a:endParaRPr lang="en-US" altLang="zh-CN" dirty="0"/>
          </a:p>
          <a:p>
            <a:r>
              <a:rPr lang="is-IS" altLang="zh-CN" dirty="0" smtClean="0"/>
              <a:t>183.237.185.205</a:t>
            </a:r>
          </a:p>
          <a:p>
            <a:r>
              <a:rPr lang="zh-CN" altLang="en-US" dirty="0" smtClean="0"/>
              <a:t>疑似代理服务器、疑似</a:t>
            </a:r>
            <a:r>
              <a:rPr lang="en-US" altLang="zh-CN" dirty="0" smtClean="0"/>
              <a:t>Web</a:t>
            </a:r>
            <a:r>
              <a:rPr lang="zh-CN" altLang="en-US" dirty="0" smtClean="0"/>
              <a:t>服务器、越狱</a:t>
            </a:r>
            <a:r>
              <a:rPr lang="en-US" altLang="zh-CN" dirty="0" smtClean="0"/>
              <a:t>iOS</a:t>
            </a:r>
            <a:r>
              <a:rPr lang="zh-CN" altLang="en-US" dirty="0" smtClean="0"/>
              <a:t>设备较多、机场网络出口、视频播放曲线正常、各业务访问比例正常</a:t>
            </a:r>
            <a:endParaRPr lang="en-US" altLang="zh-CN" dirty="0"/>
          </a:p>
          <a:p>
            <a:endParaRPr lang="hr-HR" altLang="zh-CN" dirty="0"/>
          </a:p>
          <a:p>
            <a:r>
              <a:rPr lang="hr-HR" altLang="zh-CN" dirty="0" smtClean="0"/>
              <a:t>117.184.140.236</a:t>
            </a:r>
          </a:p>
          <a:p>
            <a:r>
              <a:rPr lang="zh-CN" altLang="en-US" dirty="0"/>
              <a:t>视频播放曲线</a:t>
            </a:r>
            <a:r>
              <a:rPr lang="zh-CN" altLang="en-US" dirty="0" smtClean="0"/>
              <a:t>正常、地铁</a:t>
            </a:r>
            <a:r>
              <a:rPr lang="en-US" altLang="zh-CN" dirty="0" err="1" smtClean="0"/>
              <a:t>WiFi</a:t>
            </a:r>
            <a:r>
              <a:rPr lang="zh-CN" altLang="en-US" dirty="0" smtClean="0"/>
              <a:t>网络出口、真人可触达</a:t>
            </a:r>
            <a:r>
              <a:rPr lang="en-US" altLang="zh-CN" dirty="0" smtClean="0"/>
              <a:t>IP</a:t>
            </a:r>
            <a:r>
              <a:rPr lang="zh-CN" altLang="en-US" dirty="0" smtClean="0"/>
              <a:t>、</a:t>
            </a:r>
            <a:r>
              <a:rPr lang="zh-CN" altLang="en-US" dirty="0"/>
              <a:t>各业务访问比例正常</a:t>
            </a:r>
            <a:endParaRPr lang="en-US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755576" y="483518"/>
            <a:ext cx="3054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爱奇艺</a:t>
            </a:r>
            <a:r>
              <a:rPr kumimoji="1" lang="en-US" altLang="zh-CN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IP</a:t>
            </a:r>
            <a:r>
              <a:rPr kumimoji="1"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信誉分</a:t>
            </a:r>
            <a:endParaRPr kumimoji="1" lang="zh-CN" altLang="en-US" sz="32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42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3"/>
          <p:cNvSpPr txBox="1">
            <a:spLocks noChangeArrowheads="1"/>
          </p:cNvSpPr>
          <p:nvPr/>
        </p:nvSpPr>
        <p:spPr bwMode="auto">
          <a:xfrm>
            <a:off x="616331" y="510170"/>
            <a:ext cx="62452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微软雅黑" pitchFamily="34" charset="-122"/>
              </a:rPr>
              <a:t>最重要的原因：避免偏见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ea typeface="微软雅黑" pitchFamily="34" charset="-122"/>
            </a:endParaRPr>
          </a:p>
        </p:txBody>
      </p:sp>
      <p:sp>
        <p:nvSpPr>
          <p:cNvPr id="8" name="文本框 3"/>
          <p:cNvSpPr txBox="1">
            <a:spLocks noChangeArrowheads="1"/>
          </p:cNvSpPr>
          <p:nvPr/>
        </p:nvSpPr>
        <p:spPr bwMode="auto">
          <a:xfrm>
            <a:off x="616331" y="1851670"/>
            <a:ext cx="7052013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ea typeface="微软雅黑" pitchFamily="34" charset="-122"/>
              </a:rPr>
              <a:t>第三方威胁情报缺少足够的正常行为的标签，更容易使我们的安全专家得出偏向恶意的结论，导致误杀</a:t>
            </a:r>
            <a:endParaRPr lang="en-US" altLang="zh-CN" sz="1600" dirty="0" smtClean="0"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ea typeface="微软雅黑" pitchFamily="34" charset="-122"/>
              </a:rPr>
              <a:t>爱奇艺的</a:t>
            </a:r>
            <a:r>
              <a:rPr lang="en-US" altLang="zh-CN" sz="1600" dirty="0" smtClean="0">
                <a:ea typeface="微软雅黑" pitchFamily="34" charset="-122"/>
              </a:rPr>
              <a:t>IP</a:t>
            </a:r>
            <a:r>
              <a:rPr lang="zh-CN" altLang="en-US" sz="1600" dirty="0" smtClean="0">
                <a:ea typeface="微软雅黑" pitchFamily="34" charset="-122"/>
              </a:rPr>
              <a:t>信誉分，无论在算法中，还是在后台的查询结果中，加入了更多正常行为的标签，避免偏见</a:t>
            </a:r>
            <a:endParaRPr lang="zh-CN" altLang="en-US" sz="1600" dirty="0"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812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2010766"/>
            <a:ext cx="8178799" cy="2433192"/>
          </a:xfrm>
          <a:prstGeom prst="rect">
            <a:avLst/>
          </a:prstGeom>
        </p:spPr>
      </p:pic>
      <p:sp>
        <p:nvSpPr>
          <p:cNvPr id="5" name="文本框 3"/>
          <p:cNvSpPr txBox="1">
            <a:spLocks noChangeArrowheads="1"/>
          </p:cNvSpPr>
          <p:nvPr/>
        </p:nvSpPr>
        <p:spPr bwMode="auto">
          <a:xfrm>
            <a:off x="616331" y="510170"/>
            <a:ext cx="62452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微软雅黑" pitchFamily="34" charset="-122"/>
              </a:rPr>
              <a:t>第三方匹配率有限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6331" y="1420449"/>
            <a:ext cx="428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使用爱奇艺置信</a:t>
            </a:r>
            <a:r>
              <a:rPr kumimoji="1" lang="en-US" altLang="zh-CN" dirty="0" smtClean="0"/>
              <a:t>IP</a:t>
            </a:r>
            <a:r>
              <a:rPr kumimoji="1" lang="zh-CN" altLang="en-US" dirty="0" smtClean="0"/>
              <a:t>黑名单匹配第三方数据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583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/>
          <p:cNvSpPr txBox="1"/>
          <p:nvPr/>
        </p:nvSpPr>
        <p:spPr>
          <a:xfrm>
            <a:off x="1882432" y="1855760"/>
            <a:ext cx="19428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0" dirty="0" smtClean="0">
                <a:solidFill>
                  <a:srgbClr val="F12972"/>
                </a:solidFill>
                <a:latin typeface="Arial" charset="0"/>
                <a:ea typeface="Arial" charset="0"/>
                <a:cs typeface="Arial" charset="0"/>
              </a:rPr>
              <a:t>02</a:t>
            </a:r>
            <a:endParaRPr lang="zh-CN" altLang="en-US" sz="9000" dirty="0">
              <a:solidFill>
                <a:srgbClr val="F1297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10"/>
          <p:cNvSpPr txBox="1"/>
          <p:nvPr/>
        </p:nvSpPr>
        <p:spPr>
          <a:xfrm>
            <a:off x="3419872" y="2271258"/>
            <a:ext cx="4643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latin typeface="+mj-ea"/>
              </a:rPr>
              <a:t>爱奇艺</a:t>
            </a:r>
            <a:r>
              <a:rPr lang="en-US" altLang="zh-CN" sz="3600" dirty="0" smtClean="0">
                <a:latin typeface="+mj-ea"/>
              </a:rPr>
              <a:t>IP</a:t>
            </a:r>
            <a:r>
              <a:rPr lang="zh-CN" altLang="en-US" sz="3600" dirty="0" smtClean="0">
                <a:latin typeface="+mj-ea"/>
              </a:rPr>
              <a:t>信誉分</a:t>
            </a:r>
            <a:endParaRPr lang="zh-CN" altLang="en-US" sz="36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09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3"/>
          <p:cNvSpPr txBox="1">
            <a:spLocks noChangeArrowheads="1"/>
          </p:cNvSpPr>
          <p:nvPr/>
        </p:nvSpPr>
        <p:spPr bwMode="auto">
          <a:xfrm>
            <a:off x="616331" y="510170"/>
            <a:ext cx="62452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微软雅黑" pitchFamily="34" charset="-122"/>
              </a:rPr>
              <a:t>特点一：分数制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707654"/>
            <a:ext cx="75560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使用</a:t>
            </a:r>
            <a:r>
              <a:rPr kumimoji="1" lang="en-US" altLang="zh-CN" sz="2400" dirty="0" smtClean="0"/>
              <a:t>-100</a:t>
            </a:r>
            <a:r>
              <a:rPr kumimoji="1" lang="zh-CN" altLang="en-US" sz="2400" dirty="0" smtClean="0"/>
              <a:t>到</a:t>
            </a:r>
            <a:r>
              <a:rPr kumimoji="1" lang="en-US" altLang="zh-CN" sz="2400" dirty="0" smtClean="0"/>
              <a:t>+100</a:t>
            </a:r>
            <a:r>
              <a:rPr kumimoji="1" lang="zh-CN" altLang="en-US" sz="2400" dirty="0" smtClean="0"/>
              <a:t>的分数，表示一个访问爱奇艺的</a:t>
            </a:r>
            <a:r>
              <a:rPr kumimoji="1" lang="en-US" altLang="zh-CN" sz="2400" dirty="0" smtClean="0"/>
              <a:t>IP</a:t>
            </a:r>
            <a:r>
              <a:rPr kumimoji="1" lang="zh-CN" altLang="en-US" sz="2400" dirty="0" smtClean="0"/>
              <a:t>的威胁程度</a:t>
            </a:r>
            <a:r>
              <a:rPr kumimoji="1" lang="zh-CN" altLang="en-US" sz="2400" dirty="0"/>
              <a:t>，</a:t>
            </a:r>
            <a:r>
              <a:rPr kumimoji="1" lang="en-US" altLang="zh-CN" sz="2400" dirty="0" smtClean="0"/>
              <a:t>0</a:t>
            </a:r>
            <a:r>
              <a:rPr kumimoji="1" lang="zh-CN" altLang="en-US" sz="2400" dirty="0" smtClean="0"/>
              <a:t>代表中性</a:t>
            </a:r>
            <a:r>
              <a:rPr kumimoji="1" lang="zh-CN" altLang="en-US" sz="2400" dirty="0"/>
              <a:t>；</a:t>
            </a:r>
            <a:r>
              <a:rPr kumimoji="1" lang="zh-CN" altLang="en-US" sz="2400" dirty="0" smtClean="0"/>
              <a:t>正分表示有威胁，分数越高越有威胁</a:t>
            </a:r>
            <a:r>
              <a:rPr kumimoji="1" lang="zh-CN" altLang="en-US" sz="2400" dirty="0"/>
              <a:t>；</a:t>
            </a:r>
            <a:r>
              <a:rPr kumimoji="1" lang="zh-CN" altLang="en-US" sz="2400" dirty="0" smtClean="0"/>
              <a:t>负分表示无威胁，分数越低越无威胁</a:t>
            </a:r>
            <a:endParaRPr kumimoji="1" lang="en-US" altLang="zh-CN" sz="2400" dirty="0" smtClean="0"/>
          </a:p>
          <a:p>
            <a:endParaRPr kumimoji="1" lang="en-US" altLang="zh-CN" sz="2400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2400" dirty="0" smtClean="0"/>
              <a:t>直观</a:t>
            </a:r>
            <a:endParaRPr kumimoji="1" lang="en-US" altLang="zh-CN" sz="2400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2400" dirty="0" smtClean="0"/>
              <a:t>业务方可以结合自己的业务，决定规则的松紧程度</a:t>
            </a:r>
            <a:endParaRPr kumimoji="1"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405570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2684</TotalTime>
  <Words>1049</Words>
  <Application>Microsoft Macintosh PowerPoint</Application>
  <PresentationFormat>On-screen Show (16:9)</PresentationFormat>
  <Paragraphs>136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Microsoft YaHei</vt:lpstr>
      <vt:lpstr>Microsoft YaHei Light</vt:lpstr>
      <vt:lpstr>宋体</vt:lpstr>
      <vt:lpstr>微软雅黑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黄磊[产品技术中心]</dc:creator>
  <cp:lastModifiedBy>Walter Zhang</cp:lastModifiedBy>
  <cp:revision>60</cp:revision>
  <cp:lastPrinted>2017-08-21T08:46:53Z</cp:lastPrinted>
  <dcterms:created xsi:type="dcterms:W3CDTF">2017-07-11T09:49:44Z</dcterms:created>
  <dcterms:modified xsi:type="dcterms:W3CDTF">2017-08-21T08:50:16Z</dcterms:modified>
</cp:coreProperties>
</file>